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82" r:id="rId7"/>
    <p:sldId id="261" r:id="rId8"/>
    <p:sldId id="262" r:id="rId9"/>
    <p:sldId id="263" r:id="rId10"/>
    <p:sldId id="264" r:id="rId11"/>
    <p:sldId id="281" r:id="rId12"/>
    <p:sldId id="266" r:id="rId13"/>
    <p:sldId id="265" r:id="rId14"/>
    <p:sldId id="267" r:id="rId15"/>
    <p:sldId id="268" r:id="rId16"/>
    <p:sldId id="269" r:id="rId17"/>
    <p:sldId id="283" r:id="rId18"/>
    <p:sldId id="270" r:id="rId19"/>
    <p:sldId id="271" r:id="rId20"/>
    <p:sldId id="284" r:id="rId21"/>
    <p:sldId id="285" r:id="rId22"/>
    <p:sldId id="286" r:id="rId23"/>
    <p:sldId id="273" r:id="rId24"/>
    <p:sldId id="274" r:id="rId25"/>
    <p:sldId id="275" r:id="rId26"/>
    <p:sldId id="272" r:id="rId27"/>
    <p:sldId id="276" r:id="rId28"/>
    <p:sldId id="277" r:id="rId29"/>
    <p:sldId id="278" r:id="rId30"/>
    <p:sldId id="279" r:id="rId31"/>
    <p:sldId id="280" r:id="rId3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901" autoAdjust="0"/>
  </p:normalViewPr>
  <p:slideViewPr>
    <p:cSldViewPr>
      <p:cViewPr varScale="1">
        <p:scale>
          <a:sx n="53" d="100"/>
          <a:sy n="53" d="100"/>
        </p:scale>
        <p:origin x="802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89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BB893-5047-4C2B-BA71-CC772C405FA4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6C9F5-412F-495E-BD1B-A123464C9A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565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 </a:t>
            </a:r>
            <a:r>
              <a:rPr lang="ko-KR" altLang="en-US" dirty="0" err="1" smtClean="0"/>
              <a:t>오픈마인드</a:t>
            </a:r>
            <a:r>
              <a:rPr lang="ko-KR" altLang="en-US" dirty="0" smtClean="0"/>
              <a:t> 팀의 발표를 맡은 </a:t>
            </a:r>
            <a:r>
              <a:rPr lang="ko-KR" altLang="en-US" dirty="0" err="1" smtClean="0"/>
              <a:t>이석원입니다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3118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네 영상 잘 보고 오셨죠</a:t>
            </a:r>
            <a:r>
              <a:rPr lang="en-US" altLang="ko-KR" dirty="0" smtClean="0"/>
              <a:t>? </a:t>
            </a:r>
            <a:r>
              <a:rPr lang="ko-KR" altLang="en-US" dirty="0" smtClean="0"/>
              <a:t>영상에서 보셨던</a:t>
            </a:r>
            <a:r>
              <a:rPr lang="ko-KR" altLang="en-US" baseline="0" dirty="0" smtClean="0"/>
              <a:t> 것 과 같이 </a:t>
            </a:r>
            <a:r>
              <a:rPr lang="ko-KR" altLang="en-US" baseline="0" dirty="0" err="1" smtClean="0"/>
              <a:t>거북목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충혈된눈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하지정맥은</a:t>
            </a:r>
            <a:r>
              <a:rPr lang="ko-KR" altLang="en-US" baseline="0" dirty="0" smtClean="0"/>
              <a:t> 이렇게 앉아서 일하는 사람들에게는 밀접한 질환일 것입니다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999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여기서 잠깐 </a:t>
            </a:r>
            <a:r>
              <a:rPr lang="ko-KR" altLang="en-US" dirty="0" smtClean="0"/>
              <a:t>앞선 퀴즈의 정답을 말씀드리겠습니다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바로 </a:t>
            </a:r>
            <a:r>
              <a:rPr lang="ko-KR" altLang="en-US" dirty="0" err="1" smtClean="0"/>
              <a:t>거북목</a:t>
            </a:r>
            <a:r>
              <a:rPr lang="ko-KR" altLang="en-US" dirty="0" smtClean="0"/>
              <a:t> 증후군 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혹시 </a:t>
            </a:r>
            <a:r>
              <a:rPr lang="ko-KR" altLang="en-US" dirty="0" smtClean="0"/>
              <a:t>아까 퀴즈를 </a:t>
            </a:r>
            <a:r>
              <a:rPr lang="ko-KR" altLang="en-US" dirty="0" err="1" smtClean="0"/>
              <a:t>풀때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다음과같은</a:t>
            </a:r>
            <a:r>
              <a:rPr lang="ko-KR" altLang="en-US" dirty="0" smtClean="0"/>
              <a:t> 자세를 취하지 않으셨나요</a:t>
            </a:r>
            <a:r>
              <a:rPr lang="en-US" altLang="ko-KR" dirty="0" smtClean="0"/>
              <a:t>? </a:t>
            </a:r>
            <a:r>
              <a:rPr lang="ko-KR" altLang="en-US" dirty="0" smtClean="0"/>
              <a:t>하루의 대부분의 시간을 앉아서 일하는 개발자들에게는 앞에 나왔던 질환들이 밀접한 관련이 있다고 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788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이런 문제를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1</a:t>
            </a:r>
            <a:r>
              <a:rPr lang="ko-KR" altLang="en-US" dirty="0" smtClean="0"/>
              <a:t>운동 운동으로 해결을 해보려고 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1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1</a:t>
            </a:r>
            <a:r>
              <a:rPr lang="ko-KR" altLang="en-US" dirty="0" smtClean="0"/>
              <a:t>운동 뭔가 익숙하지 않으신가요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37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네 바로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1</a:t>
            </a:r>
            <a:r>
              <a:rPr lang="ko-KR" altLang="en-US" dirty="0" err="1" smtClean="0"/>
              <a:t>커밋</a:t>
            </a:r>
            <a:r>
              <a:rPr lang="ko-KR" altLang="en-US" dirty="0" smtClean="0"/>
              <a:t> 운동에서 착안을 해서 만든 운동입니다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개발자들이 스스로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1</a:t>
            </a:r>
            <a:r>
              <a:rPr lang="ko-KR" altLang="en-US" dirty="0" err="1" smtClean="0"/>
              <a:t>커밋</a:t>
            </a:r>
            <a:r>
              <a:rPr lang="ko-KR" altLang="en-US" dirty="0" smtClean="0"/>
              <a:t> 운동을 만들고 </a:t>
            </a:r>
            <a:r>
              <a:rPr lang="ko-KR" altLang="en-US" dirty="0" err="1" smtClean="0"/>
              <a:t>많은사람들이</a:t>
            </a:r>
            <a:r>
              <a:rPr lang="ko-KR" altLang="en-US" dirty="0" smtClean="0"/>
              <a:t> 이에 참여하듯이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1</a:t>
            </a:r>
            <a:r>
              <a:rPr lang="ko-KR" altLang="en-US" dirty="0" smtClean="0"/>
              <a:t>운동에 참여하는 사람들이 점점 </a:t>
            </a:r>
            <a:r>
              <a:rPr lang="ko-KR" altLang="en-US" dirty="0" err="1" smtClean="0"/>
              <a:t>많아지는것이</a:t>
            </a:r>
            <a:r>
              <a:rPr lang="ko-KR" altLang="en-US" dirty="0" smtClean="0"/>
              <a:t> 저희의 목표입니다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7983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그렇다면 </a:t>
            </a:r>
            <a:r>
              <a:rPr lang="ko-KR" altLang="en-US" dirty="0" err="1" smtClean="0"/>
              <a:t>어떻게해서</a:t>
            </a:r>
            <a:r>
              <a:rPr lang="ko-KR" altLang="en-US" dirty="0" smtClean="0"/>
              <a:t> 이러한 운동을 대중화 시킬 수 </a:t>
            </a:r>
            <a:r>
              <a:rPr lang="ko-KR" altLang="en-US" dirty="0" err="1" smtClean="0"/>
              <a:t>있을가요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074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깃헙</a:t>
            </a:r>
            <a:r>
              <a:rPr lang="ko-KR" altLang="en-US" baseline="0" dirty="0" err="1" smtClean="0"/>
              <a:t>은</a:t>
            </a:r>
            <a:r>
              <a:rPr lang="ko-KR" altLang="en-US" baseline="0" dirty="0" smtClean="0"/>
              <a:t> 다들 한번쯤 써봤다고 </a:t>
            </a:r>
            <a:r>
              <a:rPr lang="ko-KR" altLang="en-US" baseline="0" dirty="0" err="1" smtClean="0"/>
              <a:t>생각이됩니다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이때 </a:t>
            </a:r>
            <a:r>
              <a:rPr lang="ko-KR" altLang="en-US" baseline="0" dirty="0" err="1" smtClean="0"/>
              <a:t>깃헙</a:t>
            </a:r>
            <a:r>
              <a:rPr lang="ko-KR" altLang="en-US" baseline="0" dirty="0" smtClean="0"/>
              <a:t> 활동을 많이 하는 사람들을 개발자 블로그인 </a:t>
            </a:r>
            <a:r>
              <a:rPr lang="ko-KR" altLang="en-US" baseline="0" dirty="0" err="1" smtClean="0"/>
              <a:t>깃헙을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다음과같은</a:t>
            </a:r>
            <a:r>
              <a:rPr lang="ko-KR" altLang="en-US" baseline="0" dirty="0" smtClean="0"/>
              <a:t> 내용으로 예쁘게 꾸미곤 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err="1" smtClean="0"/>
              <a:t>스테이터스</a:t>
            </a:r>
            <a:r>
              <a:rPr lang="ko-KR" altLang="en-US" dirty="0" smtClean="0"/>
              <a:t> 카드</a:t>
            </a:r>
            <a:r>
              <a:rPr lang="en-US" altLang="ko-KR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5130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배지 와 같이 시각적인 요소를 활용해 자신을 한눈에 알 수 있도록 표현을 하는데</a:t>
            </a:r>
            <a:r>
              <a:rPr lang="ko-KR" altLang="en-US" dirty="0" smtClean="0"/>
              <a:t>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0199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이것에 착안해 저희는 </a:t>
            </a:r>
            <a:r>
              <a:rPr lang="ko-KR" altLang="en-US" dirty="0" err="1" smtClean="0"/>
              <a:t>깃헙</a:t>
            </a:r>
            <a:r>
              <a:rPr lang="ko-KR" altLang="en-US" dirty="0" smtClean="0"/>
              <a:t> 운동 배지를 </a:t>
            </a:r>
            <a:r>
              <a:rPr lang="ko-KR" altLang="en-US" dirty="0" err="1" smtClean="0"/>
              <a:t>만드려고</a:t>
            </a:r>
            <a:r>
              <a:rPr lang="ko-KR" altLang="en-US" dirty="0" smtClean="0"/>
              <a:t> 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4341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저희의 배지에는 다양한 기능이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3101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크게 </a:t>
            </a:r>
            <a:r>
              <a:rPr lang="ko-KR" altLang="en-US" dirty="0" err="1" smtClean="0"/>
              <a:t>깃헙정보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개발시간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건강정보를 가져와 사용할 예정이</a:t>
            </a:r>
            <a:r>
              <a:rPr lang="ko-KR" altLang="en-US" dirty="0" smtClean="0"/>
              <a:t>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387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발표 순서는 다음과 같습니다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팀원소개</a:t>
            </a:r>
            <a:r>
              <a:rPr lang="ko-KR" altLang="en-US" dirty="0" smtClean="0"/>
              <a:t> 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9834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예를 들어 </a:t>
            </a:r>
            <a:r>
              <a:rPr lang="ko-KR" altLang="en-US" dirty="0" err="1" smtClean="0"/>
              <a:t>깃헙의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~~</a:t>
            </a:r>
            <a:r>
              <a:rPr lang="ko-KR" altLang="en-US" dirty="0" err="1" smtClean="0"/>
              <a:t>ㅡ</a:t>
            </a:r>
            <a:r>
              <a:rPr lang="en-US" altLang="ko-KR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2495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와카타임의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~~</a:t>
            </a:r>
            <a:r>
              <a:rPr lang="ko-KR" altLang="en-US" dirty="0" smtClean="0"/>
              <a:t>정보</a:t>
            </a:r>
            <a:r>
              <a:rPr lang="en-US" altLang="ko-KR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8963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구글 피트니스의 </a:t>
            </a:r>
            <a:r>
              <a:rPr lang="en-US" altLang="ko-KR" dirty="0" smtClean="0"/>
              <a:t>~~</a:t>
            </a:r>
            <a:r>
              <a:rPr lang="ko-KR" altLang="en-US" dirty="0" smtClean="0"/>
              <a:t>정보들을 모</a:t>
            </a:r>
            <a:r>
              <a:rPr lang="ko-KR" altLang="en-US" dirty="0" smtClean="0"/>
              <a:t>아 </a:t>
            </a:r>
            <a:r>
              <a:rPr lang="ko-KR" altLang="en-US" dirty="0" err="1" smtClean="0"/>
              <a:t>다음과같은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카드뷰를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만드려고</a:t>
            </a:r>
            <a:r>
              <a:rPr lang="ko-KR" altLang="en-US" dirty="0" smtClean="0"/>
              <a:t> 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446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첫번째로 시간 데이터 </a:t>
            </a:r>
            <a:r>
              <a:rPr lang="ko-KR" altLang="en-US" dirty="0" err="1" smtClean="0"/>
              <a:t>카드뷰를</a:t>
            </a:r>
            <a:r>
              <a:rPr lang="ko-KR" altLang="en-US" dirty="0" smtClean="0"/>
              <a:t> 통해 </a:t>
            </a:r>
            <a:r>
              <a:rPr lang="ko-KR" altLang="en-US" dirty="0" err="1" smtClean="0"/>
              <a:t>개발시간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걸음 수 수면시간등을 </a:t>
            </a:r>
            <a:r>
              <a:rPr lang="ko-KR" altLang="en-US" dirty="0" err="1" smtClean="0"/>
              <a:t>보요주고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커스터마이징을</a:t>
            </a:r>
            <a:r>
              <a:rPr lang="ko-KR" altLang="en-US" dirty="0" smtClean="0"/>
              <a:t> 통해 여러 데이터를 선택 할 수 있도록 만들 예정입니다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5077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또한 </a:t>
            </a:r>
            <a:r>
              <a:rPr lang="en-US" altLang="ko-KR" dirty="0" err="1" smtClean="0"/>
              <a:t>mbti</a:t>
            </a:r>
            <a:r>
              <a:rPr lang="en-US" altLang="ko-KR" dirty="0" smtClean="0"/>
              <a:t> </a:t>
            </a:r>
            <a:r>
              <a:rPr lang="ko-KR" altLang="en-US" dirty="0" smtClean="0"/>
              <a:t>성격 검사와 같이 자신을 대표하는 동물과 사물을 표현해주어 성향을 알 수 있도록 </a:t>
            </a:r>
            <a:r>
              <a:rPr lang="ko-KR" altLang="en-US" dirty="0" err="1" smtClean="0"/>
              <a:t>할려고</a:t>
            </a:r>
            <a:r>
              <a:rPr lang="ko-KR" altLang="en-US" dirty="0" smtClean="0"/>
              <a:t> 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0299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많이 앉아서 일을 하기 때문에 생길 수 있는 </a:t>
            </a:r>
            <a:r>
              <a:rPr lang="ko-KR" altLang="en-US" dirty="0" err="1" smtClean="0"/>
              <a:t>복부지방에</a:t>
            </a:r>
            <a:r>
              <a:rPr lang="ko-KR" altLang="en-US" dirty="0" smtClean="0"/>
              <a:t> 대해 저희만의 수식으로 미래를 예측하여 재미있게 보여줄 수 있는 </a:t>
            </a:r>
            <a:r>
              <a:rPr lang="ko-KR" altLang="en-US" dirty="0" err="1" smtClean="0"/>
              <a:t>카드뷰를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만드려고</a:t>
            </a:r>
            <a:r>
              <a:rPr lang="ko-KR" altLang="en-US" dirty="0" smtClean="0"/>
              <a:t> 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5860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이러한 </a:t>
            </a:r>
            <a:r>
              <a:rPr lang="ko-KR" altLang="en-US" dirty="0" err="1" smtClean="0"/>
              <a:t>카드뷰들을</a:t>
            </a:r>
            <a:r>
              <a:rPr lang="ko-KR" altLang="en-US" dirty="0" smtClean="0"/>
              <a:t> 사용해 </a:t>
            </a:r>
            <a:r>
              <a:rPr lang="ko-KR" altLang="en-US" dirty="0" err="1" smtClean="0"/>
              <a:t>깃헙에</a:t>
            </a:r>
            <a:r>
              <a:rPr lang="ko-KR" altLang="en-US" dirty="0" smtClean="0"/>
              <a:t> 게시하면 한눈에 사용자가 어떠한 개발자인지 볼 수 있을 것이라고 생각됩니다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346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이러한 배지를 만들기 위하여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6868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기존 </a:t>
            </a:r>
            <a:r>
              <a:rPr lang="en-US" altLang="ko-KR" dirty="0" err="1" smtClean="0"/>
              <a:t>github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api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사용하는 오픈소스에</a:t>
            </a:r>
          </a:p>
          <a:p>
            <a:r>
              <a:rPr lang="ko-KR" altLang="en-US" dirty="0" smtClean="0"/>
              <a:t>구글 </a:t>
            </a:r>
            <a:r>
              <a:rPr lang="en-US" altLang="ko-KR" dirty="0" smtClean="0"/>
              <a:t>fitness </a:t>
            </a:r>
            <a:r>
              <a:rPr lang="en-US" altLang="ko-KR" dirty="0" err="1" smtClean="0"/>
              <a:t>api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사용하기 위한 계정관리 서버를 추가하여</a:t>
            </a:r>
          </a:p>
          <a:p>
            <a:r>
              <a:rPr lang="ko-KR" altLang="en-US" dirty="0" smtClean="0"/>
              <a:t>저희만의 </a:t>
            </a:r>
            <a:r>
              <a:rPr lang="ko-KR" altLang="en-US" dirty="0" err="1" smtClean="0"/>
              <a:t>카드뷰를</a:t>
            </a:r>
            <a:r>
              <a:rPr lang="ko-KR" altLang="en-US" dirty="0" smtClean="0"/>
              <a:t> 사용할 수 있도록 기술 스택을 정했습니다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8978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이러한 </a:t>
            </a:r>
            <a:r>
              <a:rPr lang="ko-KR" altLang="en-US" dirty="0" err="1" smtClean="0"/>
              <a:t>기술스택을</a:t>
            </a:r>
            <a:r>
              <a:rPr lang="ko-KR" altLang="en-US" dirty="0" smtClean="0"/>
              <a:t> 잘 이용하여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203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저희의 자랑스러운 팀원을 소개하겠습니다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9122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주차 </a:t>
            </a:r>
            <a:r>
              <a:rPr lang="en-US" altLang="ko-KR" dirty="0" smtClean="0"/>
              <a:t>2</a:t>
            </a:r>
            <a:r>
              <a:rPr lang="ko-KR" altLang="en-US" dirty="0" err="1" smtClean="0"/>
              <a:t>주차때는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주제선정</a:t>
            </a:r>
            <a:r>
              <a:rPr lang="ko-KR" altLang="en-US" dirty="0" smtClean="0"/>
              <a:t> 와이어프레임을 진행하였고 </a:t>
            </a:r>
            <a:r>
              <a:rPr lang="en-US" altLang="ko-KR" dirty="0" smtClean="0"/>
              <a:t>3,4,5,6</a:t>
            </a:r>
            <a:r>
              <a:rPr lang="ko-KR" altLang="en-US" dirty="0" err="1" smtClean="0"/>
              <a:t>주차때는</a:t>
            </a:r>
            <a:r>
              <a:rPr lang="ko-KR" altLang="en-US" dirty="0" smtClean="0"/>
              <a:t> 상기 </a:t>
            </a:r>
            <a:r>
              <a:rPr lang="ko-KR" altLang="en-US" dirty="0" err="1" smtClean="0"/>
              <a:t>개발일정에</a:t>
            </a:r>
            <a:r>
              <a:rPr lang="ko-KR" altLang="en-US" dirty="0" smtClean="0"/>
              <a:t> 따라 개발할 예정입니다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 오픈소스의 특징을 살려 빠른 </a:t>
            </a:r>
            <a:r>
              <a:rPr lang="ko-KR" altLang="en-US" dirty="0" err="1" smtClean="0"/>
              <a:t>배포후</a:t>
            </a:r>
            <a:r>
              <a:rPr lang="ko-KR" altLang="en-US" dirty="0" smtClean="0"/>
              <a:t> 사용자의 의견을 수렴하여 수정 </a:t>
            </a:r>
            <a:r>
              <a:rPr lang="ko-KR" altLang="en-US" dirty="0" err="1" smtClean="0"/>
              <a:t>재배포</a:t>
            </a:r>
            <a:r>
              <a:rPr lang="ko-KR" altLang="en-US" dirty="0" smtClean="0"/>
              <a:t> 할 예정입니다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7973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건강한 </a:t>
            </a:r>
            <a:r>
              <a:rPr lang="ko-KR" altLang="en-US" dirty="0" err="1" smtClean="0"/>
              <a:t>개발문화를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만들기위해</a:t>
            </a:r>
            <a:r>
              <a:rPr lang="ko-KR" altLang="en-US" dirty="0" smtClean="0"/>
              <a:t> 저희가</a:t>
            </a:r>
            <a:r>
              <a:rPr lang="ko-KR" altLang="en-US" baseline="0" dirty="0" smtClean="0"/>
              <a:t> 앞장서겠습니다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감사합니다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아 그리고 구글피트니스 데이터를 </a:t>
            </a:r>
            <a:r>
              <a:rPr lang="ko-KR" altLang="en-US" baseline="0" dirty="0" err="1" smtClean="0"/>
              <a:t>쌓아두시면</a:t>
            </a:r>
            <a:r>
              <a:rPr lang="ko-KR" altLang="en-US" baseline="0" dirty="0" smtClean="0"/>
              <a:t> 추후 저희의 서비스를 이용하기 편리할 것이라고 생각됩니다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87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팀원을 귀여운 </a:t>
            </a:r>
            <a:r>
              <a:rPr lang="ko-KR" altLang="en-US" dirty="0" smtClean="0"/>
              <a:t>캐릭터 </a:t>
            </a:r>
            <a:r>
              <a:rPr lang="ko-KR" altLang="en-US" dirty="0" smtClean="0"/>
              <a:t>프로필사진으로 소개해드리겠습니다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이름밑에</a:t>
            </a:r>
            <a:r>
              <a:rPr lang="ko-KR" altLang="en-US" dirty="0" smtClean="0"/>
              <a:t> 보시면 각 </a:t>
            </a:r>
            <a:r>
              <a:rPr lang="ko-KR" altLang="en-US" dirty="0" err="1" smtClean="0"/>
              <a:t>각</a:t>
            </a:r>
            <a:r>
              <a:rPr lang="ko-KR" altLang="en-US" dirty="0" smtClean="0"/>
              <a:t> 대장들이 있는데 대장의 의미는</a:t>
            </a:r>
            <a:r>
              <a:rPr lang="en-US" altLang="ko-KR" dirty="0" smtClean="0"/>
              <a:t>,  </a:t>
            </a:r>
            <a:r>
              <a:rPr lang="ko-KR" altLang="en-US" dirty="0" smtClean="0"/>
              <a:t>혼자</a:t>
            </a:r>
            <a:r>
              <a:rPr lang="en-US" altLang="ko-KR" dirty="0" smtClean="0"/>
              <a:t>X </a:t>
            </a:r>
            <a:r>
              <a:rPr lang="ko-KR" altLang="en-US" dirty="0" smtClean="0"/>
              <a:t>리드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962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이렇게 훌륭한 팀원이 모여서 무엇을 하느냐 </a:t>
            </a:r>
            <a:r>
              <a:rPr lang="ko-KR" altLang="en-US" dirty="0" err="1" smtClean="0"/>
              <a:t>기획배경을</a:t>
            </a:r>
            <a:r>
              <a:rPr lang="ko-KR" altLang="en-US" dirty="0" smtClean="0"/>
              <a:t> 말씀드리겠습니다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677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 전에 잠시 </a:t>
            </a:r>
            <a:r>
              <a:rPr lang="ko-KR" altLang="en-US" dirty="0" err="1" smtClean="0"/>
              <a:t>퀴즈하나</a:t>
            </a:r>
            <a:r>
              <a:rPr lang="ko-KR" altLang="en-US" dirty="0" smtClean="0"/>
              <a:t> 풀고 갈게요 다음이 설명하는 답은 무엇일까요</a:t>
            </a:r>
            <a:r>
              <a:rPr lang="en-US" altLang="ko-KR" dirty="0" smtClean="0"/>
              <a:t>? </a:t>
            </a:r>
            <a:r>
              <a:rPr lang="ko-KR" altLang="en-US" dirty="0" err="1" smtClean="0"/>
              <a:t>채팅창에</a:t>
            </a:r>
            <a:r>
              <a:rPr lang="ko-KR" altLang="en-US" dirty="0" smtClean="0"/>
              <a:t> 남겨주시면 </a:t>
            </a:r>
            <a:r>
              <a:rPr lang="ko-KR" altLang="en-US" dirty="0" err="1" smtClean="0"/>
              <a:t>조금있다가</a:t>
            </a:r>
            <a:r>
              <a:rPr lang="ko-KR" altLang="en-US" dirty="0" smtClean="0"/>
              <a:t> 답을 알려드리겠습니다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136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 잠깐 아직 못보셨다고요</a:t>
            </a:r>
            <a:r>
              <a:rPr lang="en-US" altLang="ko-KR" dirty="0" smtClean="0"/>
              <a:t>?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다시한번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보여드릴테니</a:t>
            </a:r>
            <a:r>
              <a:rPr lang="ko-KR" altLang="en-US" baseline="0" dirty="0" smtClean="0"/>
              <a:t> 잘 보세요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네 정답 발표는 잠시 </a:t>
            </a:r>
            <a:r>
              <a:rPr lang="ko-KR" altLang="en-US" dirty="0" smtClean="0"/>
              <a:t>미뤄두고</a:t>
            </a:r>
            <a:r>
              <a:rPr lang="ko-KR" altLang="en-US" baseline="0" dirty="0" smtClean="0"/>
              <a:t> 다시 시작하겠습니다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인간은 진화를 통해 지금의 모습에 이르렀다고 하는데요 그렇다면 미래의 모습은 어떨까요</a:t>
            </a:r>
            <a:r>
              <a:rPr lang="en-US" altLang="ko-KR" baseline="0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7960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저는 기술이 발전함에 따라 사진과 같이 멋있게 진화할 것이라고 예상했습니다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356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하지만 전문가들의 </a:t>
            </a:r>
            <a:r>
              <a:rPr lang="ko-KR" altLang="en-US" dirty="0" smtClean="0"/>
              <a:t>예측은 달랐습니다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이에 따른 영상 한번 보고 오시죠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336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49.png"/><Relationship Id="rId5" Type="http://schemas.openxmlformats.org/officeDocument/2006/relationships/image" Target="../media/image51.png"/><Relationship Id="rId10" Type="http://schemas.openxmlformats.org/officeDocument/2006/relationships/image" Target="../media/image18.png"/><Relationship Id="rId4" Type="http://schemas.openxmlformats.org/officeDocument/2006/relationships/image" Target="../media/image50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25.png"/><Relationship Id="rId4" Type="http://schemas.openxmlformats.org/officeDocument/2006/relationships/image" Target="../media/image55.png"/><Relationship Id="rId9" Type="http://schemas.openxmlformats.org/officeDocument/2006/relationships/image" Target="../media/image56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5.png"/><Relationship Id="rId4" Type="http://schemas.openxmlformats.org/officeDocument/2006/relationships/image" Target="../media/image25.png"/><Relationship Id="rId9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6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25.png"/><Relationship Id="rId10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71.png"/><Relationship Id="rId5" Type="http://schemas.openxmlformats.org/officeDocument/2006/relationships/image" Target="../media/image25.png"/><Relationship Id="rId10" Type="http://schemas.openxmlformats.org/officeDocument/2006/relationships/image" Target="../media/image70.png"/><Relationship Id="rId4" Type="http://schemas.openxmlformats.org/officeDocument/2006/relationships/image" Target="../media/image55.png"/><Relationship Id="rId9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3.png"/><Relationship Id="rId18" Type="http://schemas.openxmlformats.org/officeDocument/2006/relationships/image" Target="../media/image86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25.pn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5" Type="http://schemas.openxmlformats.org/officeDocument/2006/relationships/image" Target="../media/image21.png"/><Relationship Id="rId10" Type="http://schemas.openxmlformats.org/officeDocument/2006/relationships/image" Target="../media/image81.png"/><Relationship Id="rId19" Type="http://schemas.openxmlformats.org/officeDocument/2006/relationships/image" Target="../media/image87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2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91.png"/><Relationship Id="rId5" Type="http://schemas.openxmlformats.org/officeDocument/2006/relationships/image" Target="../media/image84.png"/><Relationship Id="rId10" Type="http://schemas.openxmlformats.org/officeDocument/2006/relationships/image" Target="../media/image90.png"/><Relationship Id="rId4" Type="http://schemas.openxmlformats.org/officeDocument/2006/relationships/image" Target="../media/image83.png"/><Relationship Id="rId9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2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84.png"/><Relationship Id="rId10" Type="http://schemas.openxmlformats.org/officeDocument/2006/relationships/image" Target="../media/image94.png"/><Relationship Id="rId4" Type="http://schemas.openxmlformats.org/officeDocument/2006/relationships/image" Target="../media/image83.png"/><Relationship Id="rId9" Type="http://schemas.openxmlformats.org/officeDocument/2006/relationships/image" Target="../media/image9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2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84.png"/><Relationship Id="rId10" Type="http://schemas.openxmlformats.org/officeDocument/2006/relationships/image" Target="../media/image97.png"/><Relationship Id="rId4" Type="http://schemas.openxmlformats.org/officeDocument/2006/relationships/image" Target="../media/image83.png"/><Relationship Id="rId9" Type="http://schemas.openxmlformats.org/officeDocument/2006/relationships/image" Target="../media/image9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4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84.png"/><Relationship Id="rId5" Type="http://schemas.openxmlformats.org/officeDocument/2006/relationships/image" Target="../media/image100.png"/><Relationship Id="rId10" Type="http://schemas.openxmlformats.org/officeDocument/2006/relationships/image" Target="../media/image83.png"/><Relationship Id="rId4" Type="http://schemas.openxmlformats.org/officeDocument/2006/relationships/image" Target="../media/image99.png"/><Relationship Id="rId9" Type="http://schemas.openxmlformats.org/officeDocument/2006/relationships/image" Target="../media/image25.png"/><Relationship Id="rId1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8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84.png"/><Relationship Id="rId5" Type="http://schemas.openxmlformats.org/officeDocument/2006/relationships/image" Target="../media/image107.png"/><Relationship Id="rId10" Type="http://schemas.openxmlformats.org/officeDocument/2006/relationships/image" Target="../media/image83.png"/><Relationship Id="rId4" Type="http://schemas.openxmlformats.org/officeDocument/2006/relationships/image" Target="../media/image106.png"/><Relationship Id="rId9" Type="http://schemas.openxmlformats.org/officeDocument/2006/relationships/image" Target="../media/image25.png"/><Relationship Id="rId1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4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84.png"/><Relationship Id="rId5" Type="http://schemas.openxmlformats.org/officeDocument/2006/relationships/image" Target="../media/image113.png"/><Relationship Id="rId10" Type="http://schemas.openxmlformats.org/officeDocument/2006/relationships/image" Target="../media/image83.png"/><Relationship Id="rId4" Type="http://schemas.openxmlformats.org/officeDocument/2006/relationships/image" Target="../media/image112.png"/><Relationship Id="rId9" Type="http://schemas.openxmlformats.org/officeDocument/2006/relationships/image" Target="../media/image25.png"/><Relationship Id="rId1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5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1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85.png"/><Relationship Id="rId3" Type="http://schemas.openxmlformats.org/officeDocument/2006/relationships/image" Target="../media/image25.png"/><Relationship Id="rId7" Type="http://schemas.openxmlformats.org/officeDocument/2006/relationships/image" Target="../media/image12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27.png"/><Relationship Id="rId5" Type="http://schemas.openxmlformats.org/officeDocument/2006/relationships/image" Target="../media/image122.png"/><Relationship Id="rId10" Type="http://schemas.openxmlformats.org/officeDocument/2006/relationships/image" Target="../media/image126.png"/><Relationship Id="rId4" Type="http://schemas.openxmlformats.org/officeDocument/2006/relationships/image" Target="../media/image121.png"/><Relationship Id="rId9" Type="http://schemas.openxmlformats.org/officeDocument/2006/relationships/image" Target="../media/image1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5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31.png"/><Relationship Id="rId10" Type="http://schemas.openxmlformats.org/officeDocument/2006/relationships/image" Target="../media/image134.png"/><Relationship Id="rId4" Type="http://schemas.openxmlformats.org/officeDocument/2006/relationships/image" Target="../media/image130.png"/><Relationship Id="rId9" Type="http://schemas.openxmlformats.org/officeDocument/2006/relationships/image" Target="../media/image1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5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38.png"/><Relationship Id="rId10" Type="http://schemas.openxmlformats.org/officeDocument/2006/relationships/image" Target="../media/image1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5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38.png"/><Relationship Id="rId10" Type="http://schemas.openxmlformats.org/officeDocument/2006/relationships/image" Target="../media/image18.png"/><Relationship Id="rId4" Type="http://schemas.openxmlformats.org/officeDocument/2006/relationships/image" Target="../media/image37.png"/><Relationship Id="rId9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5.png"/><Relationship Id="rId7" Type="http://schemas.openxmlformats.org/officeDocument/2006/relationships/image" Target="../media/image46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8.png"/><Relationship Id="rId5" Type="http://schemas.openxmlformats.org/officeDocument/2006/relationships/image" Target="../media/image38.png"/><Relationship Id="rId10" Type="http://schemas.openxmlformats.org/officeDocument/2006/relationships/image" Target="../media/image48.png"/><Relationship Id="rId4" Type="http://schemas.openxmlformats.org/officeDocument/2006/relationships/image" Target="../media/image37.png"/><Relationship Id="rId9" Type="http://schemas.openxmlformats.org/officeDocument/2006/relationships/hyperlink" Target="https://www.youtube.com/watch?v=fL5SuzGkUPw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9316" y="-76831"/>
            <a:ext cx="18464346" cy="10524677"/>
            <a:chOff x="-89316" y="-76831"/>
            <a:chExt cx="18464346" cy="105246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9316" y="-76831"/>
              <a:ext cx="18464346" cy="105246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64466" y="1645532"/>
            <a:ext cx="7156782" cy="7156782"/>
            <a:chOff x="5564466" y="1645532"/>
            <a:chExt cx="7156782" cy="71567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64466" y="1645532"/>
              <a:ext cx="7156782" cy="715678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89829" y="3764392"/>
            <a:ext cx="7310942" cy="246088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47896" y="6150734"/>
            <a:ext cx="2704697" cy="50284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27168" y="6836409"/>
            <a:ext cx="5368768" cy="5485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1421" y="1220011"/>
            <a:ext cx="3807130" cy="14905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47998" y="3173485"/>
            <a:ext cx="3429225" cy="5138896"/>
            <a:chOff x="4347998" y="3173485"/>
            <a:chExt cx="3429225" cy="51388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47998" y="3173485"/>
              <a:ext cx="3429225" cy="51388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76190" y="3215390"/>
            <a:ext cx="3373298" cy="5055087"/>
            <a:chOff x="10476190" y="3215390"/>
            <a:chExt cx="3373298" cy="50550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76190" y="3215390"/>
              <a:ext cx="3373298" cy="50550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049429" y="565859"/>
              <a:ext cx="530685" cy="319992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58382" y="570034"/>
              <a:ext cx="1814814" cy="36570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288857" y="8004659"/>
            <a:ext cx="1745848" cy="615443"/>
            <a:chOff x="15288857" y="8004659"/>
            <a:chExt cx="1745848" cy="6154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288857" y="8004659"/>
              <a:ext cx="1745848" cy="615443"/>
            </a:xfrm>
            <a:prstGeom prst="rect">
              <a:avLst/>
            </a:prstGeom>
          </p:spPr>
        </p:pic>
      </p:grpSp>
      <p:grpSp>
        <p:nvGrpSpPr>
          <p:cNvPr id="22" name="그룹 1004"/>
          <p:cNvGrpSpPr/>
          <p:nvPr/>
        </p:nvGrpSpPr>
        <p:grpSpPr>
          <a:xfrm>
            <a:off x="6553200" y="3848100"/>
            <a:ext cx="914401" cy="1161872"/>
            <a:chOff x="6057143" y="2752380"/>
            <a:chExt cx="6171429" cy="5770286"/>
          </a:xfrm>
        </p:grpSpPr>
        <p:pic>
          <p:nvPicPr>
            <p:cNvPr id="23" name="Object 1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57143" y="2752380"/>
              <a:ext cx="6171429" cy="5770286"/>
            </a:xfrm>
            <a:prstGeom prst="rect">
              <a:avLst/>
            </a:prstGeom>
          </p:spPr>
        </p:pic>
      </p:grpSp>
      <p:grpSp>
        <p:nvGrpSpPr>
          <p:cNvPr id="28" name="그룹 1004"/>
          <p:cNvGrpSpPr/>
          <p:nvPr/>
        </p:nvGrpSpPr>
        <p:grpSpPr>
          <a:xfrm>
            <a:off x="5625662" y="2592549"/>
            <a:ext cx="914401" cy="1161872"/>
            <a:chOff x="6057143" y="2752380"/>
            <a:chExt cx="6171429" cy="5770286"/>
          </a:xfrm>
        </p:grpSpPr>
        <p:pic>
          <p:nvPicPr>
            <p:cNvPr id="29" name="Object 1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57143" y="2752380"/>
              <a:ext cx="6171429" cy="5770286"/>
            </a:xfrm>
            <a:prstGeom prst="rect">
              <a:avLst/>
            </a:prstGeom>
          </p:spPr>
        </p:pic>
      </p:grpSp>
      <p:grpSp>
        <p:nvGrpSpPr>
          <p:cNvPr id="30" name="그룹 1004"/>
          <p:cNvGrpSpPr/>
          <p:nvPr/>
        </p:nvGrpSpPr>
        <p:grpSpPr>
          <a:xfrm>
            <a:off x="6553200" y="6362700"/>
            <a:ext cx="914401" cy="1161872"/>
            <a:chOff x="6057143" y="2752380"/>
            <a:chExt cx="6171429" cy="5770286"/>
          </a:xfrm>
        </p:grpSpPr>
        <p:pic>
          <p:nvPicPr>
            <p:cNvPr id="31" name="Object 1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57143" y="2752380"/>
              <a:ext cx="6171429" cy="5770286"/>
            </a:xfrm>
            <a:prstGeom prst="rect">
              <a:avLst/>
            </a:prstGeom>
          </p:spPr>
        </p:pic>
      </p:grpSp>
      <p:grpSp>
        <p:nvGrpSpPr>
          <p:cNvPr id="32" name="그룹 1004"/>
          <p:cNvGrpSpPr/>
          <p:nvPr/>
        </p:nvGrpSpPr>
        <p:grpSpPr>
          <a:xfrm>
            <a:off x="11705638" y="2710588"/>
            <a:ext cx="914401" cy="1161872"/>
            <a:chOff x="7350280" y="2223779"/>
            <a:chExt cx="6171429" cy="5770286"/>
          </a:xfrm>
        </p:grpSpPr>
        <p:pic>
          <p:nvPicPr>
            <p:cNvPr id="33" name="Object 1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50280" y="2223779"/>
              <a:ext cx="6171429" cy="5770286"/>
            </a:xfrm>
            <a:prstGeom prst="rect">
              <a:avLst/>
            </a:prstGeom>
          </p:spPr>
        </p:pic>
      </p:grpSp>
      <p:grpSp>
        <p:nvGrpSpPr>
          <p:cNvPr id="34" name="그룹 1004"/>
          <p:cNvGrpSpPr/>
          <p:nvPr/>
        </p:nvGrpSpPr>
        <p:grpSpPr>
          <a:xfrm>
            <a:off x="11430000" y="4008333"/>
            <a:ext cx="914401" cy="1161872"/>
            <a:chOff x="6057143" y="2752380"/>
            <a:chExt cx="6171429" cy="577028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57143" y="2752380"/>
              <a:ext cx="6171429" cy="577028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송내 헬스 스카이스포츠센터] 거북목증후군 예방법과 스트레칭 : 네이버 블로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409700"/>
            <a:ext cx="12192000" cy="813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83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1421" y="1220011"/>
            <a:ext cx="3338683" cy="14905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49429" y="565859"/>
              <a:ext cx="530685" cy="319992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58382" y="570034"/>
              <a:ext cx="1814814" cy="3657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pic>
        <p:nvPicPr>
          <p:cNvPr id="2050" name="Picture 2" descr="결혼 27년차인데도 하희라에 잘 보이고 싶어 매일 운동한다는 '59세' 최수종 - 인사이트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960" y="2933700"/>
            <a:ext cx="9603793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1421" y="1220011"/>
            <a:ext cx="3419299" cy="14905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57348" y="1948000"/>
            <a:ext cx="7971018" cy="6674298"/>
            <a:chOff x="5157348" y="1948000"/>
            <a:chExt cx="7971018" cy="667429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57348" y="1948000"/>
              <a:ext cx="7971018" cy="6674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49429" y="565859"/>
              <a:ext cx="530685" cy="319992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58382" y="570034"/>
              <a:ext cx="1814814" cy="3657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47467" y="4609543"/>
            <a:ext cx="5590785" cy="1079681"/>
            <a:chOff x="6347467" y="4609543"/>
            <a:chExt cx="5590785" cy="107968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416566" y="4676612"/>
              <a:ext cx="932490" cy="885292"/>
              <a:chOff x="6416566" y="4676612"/>
              <a:chExt cx="932490" cy="88529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416566" y="4676612"/>
                <a:ext cx="932490" cy="88529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347467" y="4609543"/>
              <a:ext cx="5590785" cy="1079681"/>
              <a:chOff x="6347467" y="4609543"/>
              <a:chExt cx="5590785" cy="107968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284775" y="4476213"/>
                <a:ext cx="4629787" cy="1599957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299520" y="4842300"/>
                <a:ext cx="945894" cy="575366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00969" y="1503213"/>
            <a:ext cx="10588313" cy="6540591"/>
            <a:chOff x="5100969" y="1503213"/>
            <a:chExt cx="10588313" cy="65405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00969" y="1503213"/>
              <a:ext cx="10588313" cy="65405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49429" y="565859"/>
              <a:ext cx="526063" cy="319992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58382" y="570034"/>
              <a:ext cx="1804249" cy="3657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9034" y="1432367"/>
            <a:ext cx="4585696" cy="287674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23458" y="7777768"/>
            <a:ext cx="7519816" cy="23275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02129" y="1347452"/>
            <a:ext cx="11743145" cy="6561686"/>
            <a:chOff x="4902129" y="1347452"/>
            <a:chExt cx="11743145" cy="65616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02129" y="1347452"/>
              <a:ext cx="11743145" cy="65616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61184" y="7794850"/>
            <a:ext cx="8022661" cy="23275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49429" y="565859"/>
              <a:ext cx="526063" cy="319992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58382" y="570034"/>
              <a:ext cx="1804249" cy="3657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89034" y="1432364"/>
            <a:ext cx="3899367" cy="28767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1421" y="1220011"/>
            <a:ext cx="3338683" cy="14905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49429" y="565859"/>
              <a:ext cx="530685" cy="319992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58382" y="570034"/>
              <a:ext cx="1814814" cy="3657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CBF4F69-80DD-4EF4-B332-B63BA614AD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19142" y="3238499"/>
            <a:ext cx="3946647" cy="381854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0851C8C-4165-4ED6-A7D3-A2EEEC82FB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799" y="3607823"/>
            <a:ext cx="3996219" cy="381853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8E4DD7C-DBCA-4246-A7E8-E9E3E89C15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59572" y="3238499"/>
            <a:ext cx="4166569" cy="455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2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47467" y="4609543"/>
            <a:ext cx="5590785" cy="1079681"/>
            <a:chOff x="6347467" y="4609543"/>
            <a:chExt cx="5590785" cy="107968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416566" y="4676612"/>
              <a:ext cx="932490" cy="885292"/>
              <a:chOff x="6416566" y="4676612"/>
              <a:chExt cx="932490" cy="88529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416566" y="4676612"/>
                <a:ext cx="932490" cy="88529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347467" y="4609543"/>
              <a:ext cx="5590785" cy="1079681"/>
              <a:chOff x="6347467" y="4609543"/>
              <a:chExt cx="5590785" cy="107968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284775" y="4476213"/>
                <a:ext cx="4656453" cy="1599957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299520" y="4842300"/>
                <a:ext cx="942698" cy="575366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29113" y="2590037"/>
            <a:ext cx="4098376" cy="4098376"/>
            <a:chOff x="2529113" y="2590037"/>
            <a:chExt cx="4098376" cy="40983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29113" y="2590037"/>
              <a:ext cx="4098376" cy="40983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93272" y="3844260"/>
            <a:ext cx="2275840" cy="66453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80046" y="4610303"/>
            <a:ext cx="2598815" cy="11260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53100" y="3646285"/>
            <a:ext cx="450402" cy="93296"/>
            <a:chOff x="4353100" y="3646285"/>
            <a:chExt cx="450402" cy="9329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53100" y="3646285"/>
              <a:ext cx="450402" cy="932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35375" y="2590037"/>
            <a:ext cx="4098376" cy="4098376"/>
            <a:chOff x="7335375" y="2590037"/>
            <a:chExt cx="4098376" cy="40983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35375" y="2590037"/>
              <a:ext cx="4098376" cy="409837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12725" y="3844260"/>
            <a:ext cx="1882683" cy="63863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86303" y="4709627"/>
            <a:ext cx="2578521" cy="7945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59363" y="3646285"/>
            <a:ext cx="450402" cy="93296"/>
            <a:chOff x="9159363" y="3646285"/>
            <a:chExt cx="450402" cy="932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59363" y="3646285"/>
              <a:ext cx="450402" cy="932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23116" y="2590037"/>
            <a:ext cx="4098376" cy="4098376"/>
            <a:chOff x="12123116" y="2590037"/>
            <a:chExt cx="4098376" cy="409837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23116" y="2590037"/>
              <a:ext cx="4098376" cy="409837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35146" y="3861204"/>
            <a:ext cx="2437663" cy="63863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73989" y="4709627"/>
            <a:ext cx="2866400" cy="112607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947103" y="3646285"/>
            <a:ext cx="450402" cy="93296"/>
            <a:chOff x="13947103" y="3646285"/>
            <a:chExt cx="450402" cy="9329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47103" y="3646285"/>
              <a:ext cx="450402" cy="9329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6203" y="8214035"/>
            <a:ext cx="15328709" cy="137139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049429" y="565859"/>
              <a:ext cx="524285" cy="319992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258382" y="570034"/>
              <a:ext cx="1811563" cy="3657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pic>
        <p:nvPicPr>
          <p:cNvPr id="1026" name="Picture 2" descr="Logos and Trademark Usage · WakaTime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137" y="2089752"/>
            <a:ext cx="1212851" cy="145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dalinaeleonorag (Gheorghe Madalina Eleonora) · GitHub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146061"/>
            <a:ext cx="1523746" cy="137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ogle Fit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2600" y="2089752"/>
            <a:ext cx="1942293" cy="143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8547" y="-116291"/>
            <a:ext cx="18475269" cy="4117251"/>
            <a:chOff x="-68547" y="-116291"/>
            <a:chExt cx="18475269" cy="41172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8547" y="-116291"/>
              <a:ext cx="18475269" cy="411725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14216" y="5006899"/>
            <a:ext cx="6141385" cy="10230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31707" y="5142857"/>
            <a:ext cx="7480862" cy="539785"/>
            <a:chOff x="9231707" y="5142857"/>
            <a:chExt cx="7480862" cy="5397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81656" y="5092806"/>
              <a:ext cx="593763" cy="600611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58031" y="5102434"/>
              <a:ext cx="1365453" cy="5148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07873" y="5870611"/>
            <a:ext cx="7480862" cy="539789"/>
            <a:chOff x="9207873" y="5870611"/>
            <a:chExt cx="7480862" cy="5397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57822" y="5820560"/>
              <a:ext cx="657161" cy="600611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34197" y="5830193"/>
              <a:ext cx="1357444" cy="5148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19790" y="6574530"/>
            <a:ext cx="7480862" cy="539782"/>
            <a:chOff x="9219790" y="6574530"/>
            <a:chExt cx="7480862" cy="5397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69739" y="6524480"/>
              <a:ext cx="659163" cy="600611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46114" y="6534105"/>
              <a:ext cx="1350580" cy="5148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07829" y="8046800"/>
            <a:ext cx="7480951" cy="569627"/>
            <a:chOff x="9207829" y="8046800"/>
            <a:chExt cx="7480951" cy="5696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57778" y="7996749"/>
              <a:ext cx="660497" cy="600611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34242" y="8006385"/>
              <a:ext cx="1367169" cy="5148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19746" y="8786475"/>
            <a:ext cx="7480906" cy="539780"/>
            <a:chOff x="9219746" y="8786475"/>
            <a:chExt cx="7480906" cy="53978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69695" y="8736424"/>
              <a:ext cx="659830" cy="600611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46114" y="8746048"/>
              <a:ext cx="1362020" cy="51480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207829" y="7316348"/>
            <a:ext cx="7480906" cy="539782"/>
            <a:chOff x="9207829" y="7316348"/>
            <a:chExt cx="7480906" cy="53978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57778" y="7266297"/>
              <a:ext cx="660831" cy="600611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834197" y="7275923"/>
              <a:ext cx="1365453" cy="51480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49429" y="565859"/>
              <a:ext cx="524285" cy="3199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58382" y="570034"/>
              <a:ext cx="1811563" cy="365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8532" y="4379255"/>
            <a:ext cx="8580264" cy="3380104"/>
            <a:chOff x="988532" y="4379255"/>
            <a:chExt cx="8580264" cy="338010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8532" y="4379255"/>
              <a:ext cx="8580264" cy="338010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841906" y="4240458"/>
            <a:ext cx="2335694" cy="32684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61743" y="4379255"/>
            <a:ext cx="3558004" cy="3380104"/>
            <a:chOff x="8561743" y="4379255"/>
            <a:chExt cx="3558004" cy="33801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61743" y="4379255"/>
              <a:ext cx="3558004" cy="338010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7225" y="1257300"/>
            <a:ext cx="3899367" cy="155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31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49429" y="565859"/>
              <a:ext cx="524285" cy="3199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58382" y="570034"/>
              <a:ext cx="1811563" cy="365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01614" y="3059407"/>
            <a:ext cx="9649647" cy="6091340"/>
            <a:chOff x="1501614" y="3059407"/>
            <a:chExt cx="9649647" cy="60913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01614" y="3059407"/>
              <a:ext cx="9649647" cy="609134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67620" y="4240458"/>
            <a:ext cx="2471994" cy="282659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7225" y="1257300"/>
            <a:ext cx="5300350" cy="14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4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49429" y="565859"/>
              <a:ext cx="524285" cy="3199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58382" y="570034"/>
              <a:ext cx="1811563" cy="365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55777" y="3415112"/>
            <a:ext cx="10444033" cy="5192176"/>
            <a:chOff x="1555777" y="3415112"/>
            <a:chExt cx="10444033" cy="519217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5777" y="3415112"/>
              <a:ext cx="10444033" cy="519217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67626" y="4240462"/>
            <a:ext cx="2514858" cy="371038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7225" y="1257300"/>
            <a:ext cx="5062859" cy="155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81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Object 2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7225" y="1257300"/>
            <a:ext cx="7386928" cy="1496865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30308" y="4195696"/>
            <a:ext cx="5471355" cy="82283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53169" y="4852820"/>
            <a:ext cx="3663401" cy="56151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30268" y="5960167"/>
            <a:ext cx="9114917" cy="82283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53169" y="6617296"/>
            <a:ext cx="4715548" cy="5615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834520" y="4400861"/>
            <a:ext cx="860463" cy="774077"/>
            <a:chOff x="7834520" y="4400861"/>
            <a:chExt cx="860463" cy="77407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34520" y="4400861"/>
              <a:ext cx="860463" cy="7740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4520" y="6071783"/>
            <a:ext cx="860463" cy="774077"/>
            <a:chOff x="7834520" y="6071783"/>
            <a:chExt cx="860463" cy="77407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34520" y="6071783"/>
              <a:ext cx="860463" cy="7740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049429" y="565859"/>
              <a:ext cx="524285" cy="319992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258382" y="570034"/>
              <a:ext cx="1811563" cy="3657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7346" y="2663054"/>
            <a:ext cx="6782089" cy="6817459"/>
            <a:chOff x="717346" y="2663054"/>
            <a:chExt cx="6782089" cy="681745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7346" y="2663054"/>
              <a:ext cx="6782089" cy="681745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592594"/>
            <a:ext cx="9872227" cy="4862072"/>
            <a:chOff x="0" y="3592594"/>
            <a:chExt cx="9872227" cy="4862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592594"/>
              <a:ext cx="9872227" cy="4862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79049" y="4225752"/>
            <a:ext cx="7192989" cy="84226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59049" y="4864448"/>
            <a:ext cx="2366874" cy="5615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75375" y="4256227"/>
            <a:ext cx="860463" cy="774077"/>
            <a:chOff x="9775375" y="4256227"/>
            <a:chExt cx="860463" cy="77407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75375" y="4256227"/>
              <a:ext cx="860463" cy="77407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79095" y="5896679"/>
            <a:ext cx="7491035" cy="82283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59049" y="6535363"/>
            <a:ext cx="3654918" cy="5615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775375" y="5927149"/>
            <a:ext cx="860463" cy="774077"/>
            <a:chOff x="9775375" y="5927149"/>
            <a:chExt cx="860463" cy="7740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75375" y="5927149"/>
              <a:ext cx="860463" cy="7740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049429" y="565859"/>
              <a:ext cx="524285" cy="319992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258382" y="570034"/>
              <a:ext cx="1811563" cy="3657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7225" y="1451586"/>
            <a:ext cx="7246763" cy="130729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Object 2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9549" y="1257300"/>
            <a:ext cx="6344725" cy="1496865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47261" y="4527423"/>
            <a:ext cx="6878479" cy="82283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27260" y="5166117"/>
            <a:ext cx="5153751" cy="5485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43583" y="4557896"/>
            <a:ext cx="860463" cy="774077"/>
            <a:chOff x="8443583" y="4557896"/>
            <a:chExt cx="860463" cy="77407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43583" y="4557896"/>
              <a:ext cx="860463" cy="77407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47299" y="6198347"/>
            <a:ext cx="4781009" cy="82283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27298" y="6837032"/>
            <a:ext cx="3654258" cy="5485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43583" y="6228819"/>
            <a:ext cx="860463" cy="774077"/>
            <a:chOff x="8443583" y="6228819"/>
            <a:chExt cx="860463" cy="77407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43583" y="6228819"/>
              <a:ext cx="860463" cy="7740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049429" y="565859"/>
              <a:ext cx="524285" cy="319992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258382" y="570034"/>
              <a:ext cx="1811563" cy="3657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4906" y="2772749"/>
            <a:ext cx="6931264" cy="6705998"/>
            <a:chOff x="784906" y="2772749"/>
            <a:chExt cx="6931264" cy="670599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4906" y="2772749"/>
              <a:ext cx="6931264" cy="670599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49429" y="565859"/>
              <a:ext cx="524285" cy="3199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58382" y="570034"/>
              <a:ext cx="1811563" cy="365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63407" y="2810168"/>
            <a:ext cx="13558901" cy="6321838"/>
            <a:chOff x="2363407" y="2810168"/>
            <a:chExt cx="13558901" cy="63218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63407" y="2810168"/>
              <a:ext cx="13558901" cy="632183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7225" y="1257300"/>
            <a:ext cx="4260320" cy="1496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47467" y="4609543"/>
            <a:ext cx="5590785" cy="1079681"/>
            <a:chOff x="6347467" y="4609543"/>
            <a:chExt cx="5590785" cy="107968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416566" y="4676612"/>
              <a:ext cx="932490" cy="885292"/>
              <a:chOff x="6416566" y="4676612"/>
              <a:chExt cx="932490" cy="88529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416566" y="4676612"/>
                <a:ext cx="932490" cy="88529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347467" y="4609543"/>
              <a:ext cx="5590785" cy="1079681"/>
              <a:chOff x="6347467" y="4609543"/>
              <a:chExt cx="5590785" cy="107968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284775" y="4476213"/>
                <a:ext cx="4661786" cy="1599957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299520" y="4842300"/>
                <a:ext cx="954205" cy="575366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49429" y="565859"/>
              <a:ext cx="530685" cy="3199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58382" y="570034"/>
              <a:ext cx="1814407" cy="365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85536" y="4814200"/>
            <a:ext cx="3912584" cy="3841210"/>
            <a:chOff x="12985536" y="4814200"/>
            <a:chExt cx="3912584" cy="38412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85536" y="4814200"/>
              <a:ext cx="3912584" cy="38412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85892" y="1353797"/>
            <a:ext cx="10380396" cy="8498949"/>
            <a:chOff x="1385892" y="1353797"/>
            <a:chExt cx="10380396" cy="849894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5892" y="1353797"/>
              <a:ext cx="10380396" cy="84989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189205" y="5956277"/>
            <a:ext cx="1990036" cy="1118437"/>
            <a:chOff x="11189205" y="5956277"/>
            <a:chExt cx="1990036" cy="111843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89205" y="5956277"/>
              <a:ext cx="1990036" cy="11184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86155" y="1681021"/>
            <a:ext cx="941800" cy="1562712"/>
            <a:chOff x="7386155" y="1681021"/>
            <a:chExt cx="941800" cy="156271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86155" y="1681021"/>
              <a:ext cx="941800" cy="156271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080297" y="1244859"/>
            <a:ext cx="7042212" cy="149057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pic>
        <p:nvPicPr>
          <p:cNvPr id="20" name="Picture 2" descr="Logos and Trademark Usage · WakaTim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4629" y="1867313"/>
            <a:ext cx="1212851" cy="145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47467" y="4609543"/>
            <a:ext cx="5590785" cy="1079681"/>
            <a:chOff x="6347467" y="4609543"/>
            <a:chExt cx="5590785" cy="107968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416566" y="4676612"/>
              <a:ext cx="932490" cy="885292"/>
              <a:chOff x="6416566" y="4676612"/>
              <a:chExt cx="932490" cy="88529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416566" y="4676612"/>
                <a:ext cx="932490" cy="88529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347467" y="4609543"/>
              <a:ext cx="5590785" cy="1079681"/>
              <a:chOff x="6347467" y="4609543"/>
              <a:chExt cx="5590785" cy="107968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284775" y="4476213"/>
                <a:ext cx="4661786" cy="1599957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299520" y="4842300"/>
                <a:ext cx="951009" cy="575366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47465" y="4609538"/>
            <a:ext cx="5590784" cy="1066638"/>
            <a:chOff x="6347465" y="4609538"/>
            <a:chExt cx="5590784" cy="106663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416566" y="4676612"/>
              <a:ext cx="932490" cy="885292"/>
              <a:chOff x="6416566" y="4676612"/>
              <a:chExt cx="932490" cy="88529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416566" y="4676612"/>
                <a:ext cx="932490" cy="88529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347465" y="4609538"/>
              <a:ext cx="5590784" cy="1066638"/>
              <a:chOff x="6347465" y="4609538"/>
              <a:chExt cx="5590784" cy="106663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284772" y="4476209"/>
                <a:ext cx="4656453" cy="1599957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299518" y="4842303"/>
                <a:ext cx="993842" cy="575366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49429" y="565859"/>
              <a:ext cx="528907" cy="3199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58382" y="570034"/>
              <a:ext cx="1810750" cy="365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4600198" y="1386897"/>
            <a:ext cx="27486110" cy="965253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7225" y="1451583"/>
            <a:ext cx="4049701" cy="149686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D47B752-AFC7-4B2B-B39D-B9F58D193BF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4152900"/>
            <a:ext cx="1447800" cy="14478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33048" y="1387008"/>
            <a:ext cx="6542136" cy="6542136"/>
            <a:chOff x="5833048" y="1387008"/>
            <a:chExt cx="6542136" cy="65421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33048" y="1387008"/>
              <a:ext cx="6542136" cy="65421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69894" y="8594419"/>
            <a:ext cx="7972082" cy="109711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55578" y="2174900"/>
            <a:ext cx="18079283" cy="75458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49429" y="565859"/>
              <a:ext cx="552729" cy="3199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58382" y="570034"/>
              <a:ext cx="1811563" cy="365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53365" y="3768496"/>
            <a:ext cx="13895207" cy="5731773"/>
            <a:chOff x="2253365" y="3768496"/>
            <a:chExt cx="13895207" cy="57317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53365" y="3768496"/>
              <a:ext cx="13895207" cy="57317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30105" y="1852487"/>
            <a:ext cx="1983048" cy="1916009"/>
            <a:chOff x="8930105" y="1852487"/>
            <a:chExt cx="1983048" cy="19160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30105" y="1852487"/>
              <a:ext cx="1983048" cy="19160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40759" y="1852487"/>
            <a:ext cx="1983048" cy="1916009"/>
            <a:chOff x="6540759" y="1852487"/>
            <a:chExt cx="1983048" cy="191600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40759" y="1852487"/>
              <a:ext cx="1983048" cy="19160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533008" y="1852487"/>
            <a:ext cx="1983048" cy="1916009"/>
            <a:chOff x="11533008" y="1852487"/>
            <a:chExt cx="1983048" cy="19160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33008" y="1852487"/>
              <a:ext cx="1983048" cy="19160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194269" y="1852487"/>
            <a:ext cx="1983048" cy="1916009"/>
            <a:chOff x="4194269" y="1852487"/>
            <a:chExt cx="1983048" cy="19160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94269" y="1852487"/>
              <a:ext cx="1983048" cy="19160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068672" y="1852487"/>
            <a:ext cx="1983048" cy="1916009"/>
            <a:chOff x="14068672" y="1852487"/>
            <a:chExt cx="1983048" cy="191600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068672" y="1852487"/>
              <a:ext cx="1983048" cy="191600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71421" y="1220011"/>
            <a:ext cx="2474416" cy="149057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37943" y="4609543"/>
            <a:ext cx="5590785" cy="1079681"/>
            <a:chOff x="6537943" y="4609543"/>
            <a:chExt cx="5590785" cy="107968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607042" y="4676612"/>
              <a:ext cx="932490" cy="885292"/>
              <a:chOff x="6607042" y="4676612"/>
              <a:chExt cx="932490" cy="88529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07042" y="4676612"/>
                <a:ext cx="932490" cy="88529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537943" y="4609543"/>
              <a:ext cx="5590785" cy="1079681"/>
              <a:chOff x="6537943" y="4609543"/>
              <a:chExt cx="5590785" cy="107968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75251" y="4476213"/>
                <a:ext cx="4670675" cy="1599957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489996" y="4842300"/>
                <a:ext cx="954205" cy="575366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49429" y="565859"/>
              <a:ext cx="530685" cy="3199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58382" y="570034"/>
              <a:ext cx="1814814" cy="365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132957" y="4533900"/>
            <a:ext cx="60198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처음에는 모니터를 똑바로 </a:t>
            </a:r>
            <a:r>
              <a:rPr lang="ko-KR" altLang="en-US" sz="1100" dirty="0" err="1">
                <a:solidFill>
                  <a:srgbClr val="202124"/>
                </a:solidFill>
                <a:latin typeface="Apple SD Gothic Neo"/>
              </a:rPr>
              <a:t>쳐다보다가도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 점차 고개가 숙여지면서 목이 길어집니다</a:t>
            </a:r>
            <a:r>
              <a:rPr lang="en-US" altLang="ko-KR" sz="1100" dirty="0">
                <a:solidFill>
                  <a:srgbClr val="202124"/>
                </a:solidFill>
                <a:latin typeface="Apple SD Gothic Neo"/>
              </a:rPr>
              <a:t>. 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이렇게 머리가 앞으로</a:t>
            </a:r>
            <a:r>
              <a:rPr lang="en-US" altLang="ko-KR" sz="1100" dirty="0">
                <a:solidFill>
                  <a:srgbClr val="202124"/>
                </a:solidFill>
                <a:latin typeface="Apple SD Gothic Neo"/>
              </a:rPr>
              <a:t>, 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또 아래로 향하는 자세가 계속되면</a:t>
            </a:r>
            <a:r>
              <a:rPr lang="en-US" altLang="ko-KR" sz="1100" dirty="0">
                <a:solidFill>
                  <a:srgbClr val="202124"/>
                </a:solidFill>
                <a:latin typeface="Apple SD Gothic Neo"/>
              </a:rPr>
              <a:t>, 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목과 어깨의 </a:t>
            </a:r>
            <a:r>
              <a:rPr lang="ko-KR" altLang="en-US" sz="1100" dirty="0" err="1">
                <a:solidFill>
                  <a:srgbClr val="202124"/>
                </a:solidFill>
                <a:latin typeface="Apple SD Gothic Neo"/>
              </a:rPr>
              <a:t>근육뿐만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 아니라 척추에도 무리가 생겨 통증이 발생합니다</a:t>
            </a:r>
            <a:r>
              <a:rPr lang="en-US" altLang="ko-KR" sz="1100" dirty="0">
                <a:solidFill>
                  <a:srgbClr val="202124"/>
                </a:solidFill>
                <a:latin typeface="Apple SD Gothic Neo"/>
              </a:rPr>
              <a:t>. 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그리고 허리가 구부러지고 눈은 위로 </a:t>
            </a:r>
            <a:r>
              <a:rPr lang="ko-KR" altLang="en-US" sz="1100" dirty="0" err="1">
                <a:solidFill>
                  <a:srgbClr val="202124"/>
                </a:solidFill>
                <a:latin typeface="Apple SD Gothic Neo"/>
              </a:rPr>
              <a:t>치켜뜬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 상태가 됩니다</a:t>
            </a:r>
            <a:r>
              <a:rPr lang="en-US" altLang="ko-KR" sz="1100" dirty="0" smtClean="0">
                <a:solidFill>
                  <a:srgbClr val="202124"/>
                </a:solidFill>
                <a:latin typeface="Apple SD Gothic Neo"/>
              </a:rPr>
              <a:t>.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 처음에는 모니터를 똑바로 </a:t>
            </a:r>
            <a:r>
              <a:rPr lang="ko-KR" altLang="en-US" sz="1100" dirty="0" err="1">
                <a:solidFill>
                  <a:srgbClr val="202124"/>
                </a:solidFill>
                <a:latin typeface="Apple SD Gothic Neo"/>
              </a:rPr>
              <a:t>쳐다보다가도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 점차 고개가 숙여지면서 목이 길어집니다</a:t>
            </a:r>
            <a:r>
              <a:rPr lang="en-US" altLang="ko-KR" sz="1100" dirty="0">
                <a:solidFill>
                  <a:srgbClr val="202124"/>
                </a:solidFill>
                <a:latin typeface="Apple SD Gothic Neo"/>
              </a:rPr>
              <a:t>. 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이렇게 머리가 앞으로</a:t>
            </a:r>
            <a:r>
              <a:rPr lang="en-US" altLang="ko-KR" sz="1100" dirty="0">
                <a:solidFill>
                  <a:srgbClr val="202124"/>
                </a:solidFill>
                <a:latin typeface="Apple SD Gothic Neo"/>
              </a:rPr>
              <a:t>, 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또 아래로 향하는 자세가 계속되면</a:t>
            </a:r>
            <a:r>
              <a:rPr lang="en-US" altLang="ko-KR" sz="1100" dirty="0">
                <a:solidFill>
                  <a:srgbClr val="202124"/>
                </a:solidFill>
                <a:latin typeface="Apple SD Gothic Neo"/>
              </a:rPr>
              <a:t>, 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목과 어깨의 </a:t>
            </a:r>
            <a:r>
              <a:rPr lang="ko-KR" altLang="en-US" sz="1100" dirty="0" err="1">
                <a:solidFill>
                  <a:srgbClr val="202124"/>
                </a:solidFill>
                <a:latin typeface="Apple SD Gothic Neo"/>
              </a:rPr>
              <a:t>근육뿐만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 아니라 척추에도 무리가 생겨 통증이 발생합니다</a:t>
            </a:r>
            <a:r>
              <a:rPr lang="en-US" altLang="ko-KR" sz="1100" dirty="0">
                <a:solidFill>
                  <a:srgbClr val="202124"/>
                </a:solidFill>
                <a:latin typeface="Apple SD Gothic Neo"/>
              </a:rPr>
              <a:t>. 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그리고 허리가 구부러지고 눈은 위로 </a:t>
            </a:r>
            <a:r>
              <a:rPr lang="ko-KR" altLang="en-US" sz="1100" dirty="0" err="1">
                <a:solidFill>
                  <a:srgbClr val="202124"/>
                </a:solidFill>
                <a:latin typeface="Apple SD Gothic Neo"/>
              </a:rPr>
              <a:t>치켜뜬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 상태가 됩니다</a:t>
            </a:r>
            <a:r>
              <a:rPr lang="en-US" altLang="ko-KR" sz="1100" dirty="0" smtClean="0">
                <a:solidFill>
                  <a:srgbClr val="202124"/>
                </a:solidFill>
                <a:latin typeface="Apple SD Gothic Neo"/>
              </a:rPr>
              <a:t>.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 처음에는 모니터를 똑바로 </a:t>
            </a:r>
            <a:r>
              <a:rPr lang="ko-KR" altLang="en-US" sz="1100" dirty="0" err="1">
                <a:solidFill>
                  <a:srgbClr val="202124"/>
                </a:solidFill>
                <a:latin typeface="Apple SD Gothic Neo"/>
              </a:rPr>
              <a:t>쳐다보다가도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 점차 고개가 숙여지면서 목이 길어집니다</a:t>
            </a:r>
            <a:r>
              <a:rPr lang="en-US" altLang="ko-KR" sz="1100" dirty="0">
                <a:solidFill>
                  <a:srgbClr val="202124"/>
                </a:solidFill>
                <a:latin typeface="Apple SD Gothic Neo"/>
              </a:rPr>
              <a:t>. 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이렇게 머리가 앞으로</a:t>
            </a:r>
            <a:r>
              <a:rPr lang="en-US" altLang="ko-KR" sz="1100" dirty="0">
                <a:solidFill>
                  <a:srgbClr val="202124"/>
                </a:solidFill>
                <a:latin typeface="Apple SD Gothic Neo"/>
              </a:rPr>
              <a:t>, 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또 아래로 향하는 자세가 계속되면</a:t>
            </a:r>
            <a:r>
              <a:rPr lang="en-US" altLang="ko-KR" sz="1100" dirty="0">
                <a:solidFill>
                  <a:srgbClr val="202124"/>
                </a:solidFill>
                <a:latin typeface="Apple SD Gothic Neo"/>
              </a:rPr>
              <a:t>, 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목과 어깨의 </a:t>
            </a:r>
            <a:r>
              <a:rPr lang="ko-KR" altLang="en-US" sz="1100" dirty="0" err="1">
                <a:solidFill>
                  <a:srgbClr val="202124"/>
                </a:solidFill>
                <a:latin typeface="Apple SD Gothic Neo"/>
              </a:rPr>
              <a:t>근육뿐만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 아니라 척추에도 무리가 생겨 통증이 발생합니다</a:t>
            </a:r>
            <a:r>
              <a:rPr lang="en-US" altLang="ko-KR" sz="1100" dirty="0">
                <a:solidFill>
                  <a:srgbClr val="202124"/>
                </a:solidFill>
                <a:latin typeface="Apple SD Gothic Neo"/>
              </a:rPr>
              <a:t>. 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그리고 허리가 구부러지고 눈은 위로 </a:t>
            </a:r>
            <a:r>
              <a:rPr lang="ko-KR" altLang="en-US" sz="1100" dirty="0" err="1">
                <a:solidFill>
                  <a:srgbClr val="202124"/>
                </a:solidFill>
                <a:latin typeface="Apple SD Gothic Neo"/>
              </a:rPr>
              <a:t>치켜뜬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 상태가 됩니다</a:t>
            </a:r>
            <a:r>
              <a:rPr lang="en-US" altLang="ko-KR" sz="1100" dirty="0" smtClean="0">
                <a:solidFill>
                  <a:srgbClr val="202124"/>
                </a:solidFill>
                <a:latin typeface="Apple SD Gothic Neo"/>
              </a:rPr>
              <a:t>.</a:t>
            </a:r>
            <a:endParaRPr lang="ko-KR" altLang="en-US" sz="1100" dirty="0"/>
          </a:p>
          <a:p>
            <a:endParaRPr lang="ko-KR" altLang="en-US" sz="1100" dirty="0"/>
          </a:p>
        </p:txBody>
      </p:sp>
      <p:pic>
        <p:nvPicPr>
          <p:cNvPr id="16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1091" y="1204031"/>
            <a:ext cx="3239909" cy="150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3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49429" y="565859"/>
              <a:ext cx="530685" cy="3199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58382" y="570034"/>
              <a:ext cx="1814814" cy="365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1421" y="1220011"/>
            <a:ext cx="6915576" cy="149686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71429" y="3937220"/>
            <a:ext cx="7295238" cy="2411274"/>
            <a:chOff x="2971429" y="3937220"/>
            <a:chExt cx="7295238" cy="241127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71429" y="3937220"/>
              <a:ext cx="7295238" cy="24112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41374" y="3302385"/>
            <a:ext cx="3850145" cy="4505301"/>
            <a:chOff x="10641374" y="3302385"/>
            <a:chExt cx="3850145" cy="450530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41374" y="3302385"/>
              <a:ext cx="3850145" cy="450530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49429" y="565859"/>
              <a:ext cx="530685" cy="3199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58382" y="570034"/>
              <a:ext cx="1814814" cy="365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1421" y="1220011"/>
            <a:ext cx="6975865" cy="149375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71429" y="3314086"/>
            <a:ext cx="6171429" cy="3657542"/>
            <a:chOff x="2971429" y="3314086"/>
            <a:chExt cx="6171429" cy="365754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71429" y="3314086"/>
              <a:ext cx="6171429" cy="36575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98766" y="2057143"/>
            <a:ext cx="5147234" cy="6171429"/>
            <a:chOff x="10198766" y="2057143"/>
            <a:chExt cx="5147234" cy="617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98766" y="2057143"/>
              <a:ext cx="5147234" cy="617142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49429" y="565859"/>
              <a:ext cx="530685" cy="3199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58382" y="570034"/>
              <a:ext cx="1814814" cy="365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1421" y="1220011"/>
            <a:ext cx="5646056" cy="149375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202570" y="3470901"/>
            <a:ext cx="7880573" cy="2403575"/>
            <a:chOff x="5202570" y="3470901"/>
            <a:chExt cx="7880573" cy="240357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02570" y="3470901"/>
              <a:ext cx="7880573" cy="24035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50794" y="6014159"/>
            <a:ext cx="1134772" cy="1075047"/>
            <a:chOff x="9650794" y="6014159"/>
            <a:chExt cx="1134772" cy="1075047"/>
          </a:xfrm>
        </p:grpSpPr>
        <p:pic>
          <p:nvPicPr>
            <p:cNvPr id="17" name="Object 16">
              <a:hlinkClick r:id="rId9"/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50794" y="6014159"/>
              <a:ext cx="1134772" cy="107504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742710" y="6243961"/>
            <a:ext cx="1745848" cy="615443"/>
            <a:chOff x="6742710" y="6243961"/>
            <a:chExt cx="1745848" cy="6154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2710" y="6243961"/>
              <a:ext cx="1745848" cy="61544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628</Words>
  <Application>Microsoft Office PowerPoint</Application>
  <PresentationFormat>사용자 지정</PresentationFormat>
  <Paragraphs>70</Paragraphs>
  <Slides>31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?? ??</vt:lpstr>
      <vt:lpstr>Apple SD Gothic Neo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multicampus</cp:lastModifiedBy>
  <cp:revision>23</cp:revision>
  <dcterms:created xsi:type="dcterms:W3CDTF">2021-04-22T18:23:51Z</dcterms:created>
  <dcterms:modified xsi:type="dcterms:W3CDTF">2021-04-23T03:36:22Z</dcterms:modified>
</cp:coreProperties>
</file>